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5"/>
  </p:notesMasterIdLst>
  <p:sldIdLst>
    <p:sldId id="256" r:id="rId2"/>
    <p:sldId id="286" r:id="rId3"/>
    <p:sldId id="287" r:id="rId4"/>
    <p:sldId id="277" r:id="rId5"/>
    <p:sldId id="283" r:id="rId6"/>
    <p:sldId id="284" r:id="rId7"/>
    <p:sldId id="288" r:id="rId8"/>
    <p:sldId id="289" r:id="rId9"/>
    <p:sldId id="270" r:id="rId10"/>
    <p:sldId id="272" r:id="rId11"/>
    <p:sldId id="278" r:id="rId12"/>
    <p:sldId id="281" r:id="rId13"/>
    <p:sldId id="282" r:id="rId14"/>
  </p:sldIdLst>
  <p:sldSz cx="9144000" cy="5143500" type="screen16x9"/>
  <p:notesSz cx="6858000" cy="9144000"/>
  <p:embeddedFontLst>
    <p:embeddedFont>
      <p:font typeface="Kanit" panose="020B0604020202020204" charset="0"/>
      <p:regular r:id="rId16"/>
      <p:bold r:id="rId17"/>
      <p:italic r:id="rId18"/>
      <p:boldItalic r:id="rId19"/>
    </p:embeddedFont>
    <p:embeddedFont>
      <p:font typeface="Kanit Light" panose="020B0604020202020204" charset="0"/>
      <p:regular r:id="rId20"/>
      <p:bold r:id="rId21"/>
      <p:italic r:id="rId22"/>
      <p:boldItalic r:id="rId23"/>
    </p:embeddedFont>
    <p:embeddedFont>
      <p:font typeface="Orbitron" panose="020B0604020202020204" charset="0"/>
      <p:regular r:id="rId24"/>
      <p:bold r:id="rId25"/>
    </p:embeddedFont>
    <p:embeddedFont>
      <p:font typeface="Orbitron ExtraBold" panose="020B0604020202020204" charset="0"/>
      <p:bold r:id="rId26"/>
    </p:embeddedFont>
    <p:embeddedFont>
      <p:font typeface="Raleway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9382C0-F4FE-4274-9E02-8099975ED1A0}">
  <a:tblStyle styleId="{529382C0-F4FE-4274-9E02-8099975ED1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75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DBE4EA26-83E6-D2B5-B3B0-58A006FD7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70655045-B013-FA1E-64AC-88A5693073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C29B65C7-73FB-909E-8BAF-082C2A37F6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270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E216C45C-F7CB-4026-8A26-5EA646558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0088A5F7-811A-946B-E6C3-11CB552E2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54F6F42C-4C1F-DE5B-E9A7-AB95C80A3E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40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2578FD63-D6FB-66A1-0533-C3FA7B518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6AD42992-E521-760B-CD12-A59F2053FA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8AED08C4-348D-1A7E-98EF-1F2DEAA0E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384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6CB5613B-07F4-A164-A2B9-609812F34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9DF3692D-C844-2186-7353-D93FC6C545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EE873B7C-BBBA-1CE5-7A1A-4DCE9B4D14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245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61B44D89-D220-A0A6-1310-7B9D613A6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255A76F0-D13D-2A12-6997-29421678A1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284B4589-2C07-A726-9E11-C62DFD2534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757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657175" y="772575"/>
            <a:ext cx="74100" cy="1788450"/>
            <a:chOff x="8657175" y="772575"/>
            <a:chExt cx="74100" cy="1788450"/>
          </a:xfrm>
        </p:grpSpPr>
        <p:sp>
          <p:nvSpPr>
            <p:cNvPr id="14" name="Google Shape;14;p2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8809575" y="448502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57175" y="4637450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809575" y="478987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21" name="Google Shape;21;p2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25" name="Google Shape;25;p2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355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122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2" hasCustomPrompt="1"/>
          </p:nvPr>
        </p:nvSpPr>
        <p:spPr>
          <a:xfrm>
            <a:off x="8623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3" hasCustomPrompt="1"/>
          </p:nvPr>
        </p:nvSpPr>
        <p:spPr>
          <a:xfrm>
            <a:off x="8623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4" hasCustomPrompt="1"/>
          </p:nvPr>
        </p:nvSpPr>
        <p:spPr>
          <a:xfrm>
            <a:off x="35541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355410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62608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62608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862325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8"/>
          </p:nvPr>
        </p:nvSpPr>
        <p:spPr>
          <a:xfrm>
            <a:off x="3554100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9"/>
          </p:nvPr>
        </p:nvSpPr>
        <p:spPr>
          <a:xfrm>
            <a:off x="6260875" y="1984475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3"/>
          </p:nvPr>
        </p:nvSpPr>
        <p:spPr>
          <a:xfrm>
            <a:off x="862325" y="3417950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4"/>
          </p:nvPr>
        </p:nvSpPr>
        <p:spPr>
          <a:xfrm>
            <a:off x="3554100" y="3417950"/>
            <a:ext cx="20172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5"/>
          </p:nvPr>
        </p:nvSpPr>
        <p:spPr>
          <a:xfrm>
            <a:off x="6260875" y="3417950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/>
          <p:nvPr/>
        </p:nvSpPr>
        <p:spPr>
          <a:xfrm>
            <a:off x="8504775" y="41802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1" name="Google Shape;111;p13"/>
          <p:cNvSpPr/>
          <p:nvPr/>
        </p:nvSpPr>
        <p:spPr>
          <a:xfrm>
            <a:off x="8352375" y="43326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2" name="Google Shape;112;p13"/>
          <p:cNvSpPr/>
          <p:nvPr/>
        </p:nvSpPr>
        <p:spPr>
          <a:xfrm>
            <a:off x="8504775" y="44850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  <p:extLst>
      <p:ext uri="{BB962C8B-B14F-4D97-AF65-F5344CB8AC3E}">
        <p14:creationId xmlns:p14="http://schemas.microsoft.com/office/powerpoint/2010/main" val="82424685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014407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 flipH="1">
            <a:off x="727300" y="1631503"/>
            <a:ext cx="31617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 flipH="1">
            <a:off x="727300" y="625225"/>
            <a:ext cx="31617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5"/>
          <p:cNvSpPr>
            <a:spLocks noGrp="1"/>
          </p:cNvSpPr>
          <p:nvPr>
            <p:ph type="pic" idx="2"/>
          </p:nvPr>
        </p:nvSpPr>
        <p:spPr>
          <a:xfrm flipH="1">
            <a:off x="5755800" y="587675"/>
            <a:ext cx="2745000" cy="3968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 flipH="1">
            <a:off x="1344625" y="3117873"/>
            <a:ext cx="4207500" cy="1437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15"/>
          <p:cNvSpPr>
            <a:spLocks noGrp="1"/>
          </p:cNvSpPr>
          <p:nvPr>
            <p:ph type="pic" idx="4"/>
          </p:nvPr>
        </p:nvSpPr>
        <p:spPr>
          <a:xfrm flipH="1">
            <a:off x="4066825" y="587675"/>
            <a:ext cx="1485300" cy="23619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23" name="Google Shape;12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68211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680137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680137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33061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59369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3306162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5936963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8058350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81926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3269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8461248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  <p:extLst>
      <p:ext uri="{BB962C8B-B14F-4D97-AF65-F5344CB8AC3E}">
        <p14:creationId xmlns:p14="http://schemas.microsoft.com/office/powerpoint/2010/main" val="230275672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2258453" y="16563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2"/>
          </p:nvPr>
        </p:nvSpPr>
        <p:spPr>
          <a:xfrm>
            <a:off x="2258453" y="28760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3"/>
          </p:nvPr>
        </p:nvSpPr>
        <p:spPr>
          <a:xfrm>
            <a:off x="2258453" y="40957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4"/>
          </p:nvPr>
        </p:nvSpPr>
        <p:spPr>
          <a:xfrm>
            <a:off x="2258453" y="113502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5"/>
          </p:nvPr>
        </p:nvSpPr>
        <p:spPr>
          <a:xfrm>
            <a:off x="2258453" y="2354730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6"/>
          </p:nvPr>
        </p:nvSpPr>
        <p:spPr>
          <a:xfrm>
            <a:off x="2258453" y="357443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97895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1"/>
          </p:nvPr>
        </p:nvSpPr>
        <p:spPr>
          <a:xfrm>
            <a:off x="1055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2"/>
          </p:nvPr>
        </p:nvSpPr>
        <p:spPr>
          <a:xfrm>
            <a:off x="1055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3"/>
          </p:nvPr>
        </p:nvSpPr>
        <p:spPr>
          <a:xfrm>
            <a:off x="5039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4"/>
          </p:nvPr>
        </p:nvSpPr>
        <p:spPr>
          <a:xfrm>
            <a:off x="1055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5"/>
          </p:nvPr>
        </p:nvSpPr>
        <p:spPr>
          <a:xfrm>
            <a:off x="5039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6"/>
          </p:nvPr>
        </p:nvSpPr>
        <p:spPr>
          <a:xfrm>
            <a:off x="1055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7"/>
          </p:nvPr>
        </p:nvSpPr>
        <p:spPr>
          <a:xfrm>
            <a:off x="5039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8"/>
          </p:nvPr>
        </p:nvSpPr>
        <p:spPr>
          <a:xfrm>
            <a:off x="5039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05971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725143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2"/>
          </p:nvPr>
        </p:nvSpPr>
        <p:spPr>
          <a:xfrm>
            <a:off x="3342150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3"/>
          </p:nvPr>
        </p:nvSpPr>
        <p:spPr>
          <a:xfrm>
            <a:off x="5959741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4"/>
          </p:nvPr>
        </p:nvSpPr>
        <p:spPr>
          <a:xfrm>
            <a:off x="725143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5"/>
          </p:nvPr>
        </p:nvSpPr>
        <p:spPr>
          <a:xfrm>
            <a:off x="3342450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6"/>
          </p:nvPr>
        </p:nvSpPr>
        <p:spPr>
          <a:xfrm>
            <a:off x="5962591" y="3433100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7"/>
          </p:nvPr>
        </p:nvSpPr>
        <p:spPr>
          <a:xfrm>
            <a:off x="72000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8"/>
          </p:nvPr>
        </p:nvSpPr>
        <p:spPr>
          <a:xfrm>
            <a:off x="334245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9"/>
          </p:nvPr>
        </p:nvSpPr>
        <p:spPr>
          <a:xfrm>
            <a:off x="5959741" y="12766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13"/>
          </p:nvPr>
        </p:nvSpPr>
        <p:spPr>
          <a:xfrm>
            <a:off x="720344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4"/>
          </p:nvPr>
        </p:nvSpPr>
        <p:spPr>
          <a:xfrm>
            <a:off x="3342450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15"/>
          </p:nvPr>
        </p:nvSpPr>
        <p:spPr>
          <a:xfrm>
            <a:off x="5960041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340702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>
            <a:spLocks noGrp="1"/>
          </p:cNvSpPr>
          <p:nvPr>
            <p:ph type="ctrTitle"/>
          </p:nvPr>
        </p:nvSpPr>
        <p:spPr>
          <a:xfrm>
            <a:off x="2382250" y="839800"/>
            <a:ext cx="43794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382350" y="1852800"/>
            <a:ext cx="4379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2382325" y="3487250"/>
            <a:ext cx="437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CREDITS: This presentation template was created by </a:t>
            </a:r>
            <a:r>
              <a:rPr lang="en" sz="1000" u="sng">
                <a:solidFill>
                  <a:schemeClr val="hlink"/>
                </a:solidFill>
                <a:latin typeface="Kanit Light"/>
                <a:ea typeface="Kanit Light"/>
                <a:cs typeface="Kanit Light"/>
                <a:sym typeface="Kanit Light"/>
                <a:hlinkClick r:id="rId4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 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and includes icons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 and infographics &amp; images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u="sng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208022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71220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t="13217"/>
          <a:stretch/>
        </p:blipFill>
        <p:spPr>
          <a:xfrm>
            <a:off x="-330675" y="565023"/>
            <a:ext cx="9557898" cy="46657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4" name="Google Shape;34;p3"/>
          <p:cNvGrpSpPr/>
          <p:nvPr/>
        </p:nvGrpSpPr>
        <p:grpSpPr>
          <a:xfrm>
            <a:off x="1112875" y="367875"/>
            <a:ext cx="1788450" cy="74100"/>
            <a:chOff x="1112875" y="367875"/>
            <a:chExt cx="1788450" cy="74100"/>
          </a:xfrm>
        </p:grpSpPr>
        <p:sp>
          <p:nvSpPr>
            <p:cNvPr id="35" name="Google Shape;35;p3"/>
            <p:cNvSpPr/>
            <p:nvPr/>
          </p:nvSpPr>
          <p:spPr>
            <a:xfrm rot="-5400000">
              <a:off x="1790275" y="-30952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2645950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2825725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38" name="Google Shape;38;p3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39" name="Google Shape;39;p3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330741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569094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6" name="Google Shape;4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597999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1013450" y="1817100"/>
            <a:ext cx="3288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4683250" y="1817100"/>
            <a:ext cx="34473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1013450" y="2686775"/>
            <a:ext cx="32880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4683250" y="2686775"/>
            <a:ext cx="34473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53" name="Google Shape;5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>
            <a:off x="8504775" y="41040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8352375" y="42564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8504775" y="44088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57" name="Google Shape;57;p5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9117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21784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9476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029196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720000" y="4104775"/>
            <a:ext cx="7704000" cy="50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573192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572500" y="1125725"/>
            <a:ext cx="61068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572500" y="2823154"/>
            <a:ext cx="6106800" cy="7134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>
            <a:off x="8776650" y="3054575"/>
            <a:ext cx="74100" cy="1788450"/>
            <a:chOff x="8657175" y="772575"/>
            <a:chExt cx="74100" cy="1788450"/>
          </a:xfrm>
        </p:grpSpPr>
        <p:sp>
          <p:nvSpPr>
            <p:cNvPr id="86" name="Google Shape;86;p11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90" name="Google Shape;90;p11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2809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722226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Panic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By: Evethalie Stlouis and Layla Hoey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9BB459C7-B998-1D6C-BEDC-55124B013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BE73A7BA-0159-0E15-D544-650AB180AFEB}"/>
              </a:ext>
            </a:extLst>
          </p:cNvPr>
          <p:cNvSpPr/>
          <p:nvPr/>
        </p:nvSpPr>
        <p:spPr>
          <a:xfrm>
            <a:off x="1586100" y="122788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539AB0FB-B706-A338-B6C3-A5CF7B1C2D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21821" y="398559"/>
            <a:ext cx="5100308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Decor</a:t>
            </a:r>
            <a:endParaRPr sz="8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CAA00364-25DC-3537-353D-F10D03ECFCF2}"/>
              </a:ext>
            </a:extLst>
          </p:cNvPr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4CB72E6C-3EB1-582E-421B-DA2789950A1E}"/>
              </a:ext>
            </a:extLst>
          </p:cNvPr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90B4E-1CEF-CB71-2502-84EDFC062010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Décor that will be added into our dungeons next semester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2CD723E-0D14-3A46-E7BC-DA4A5F2E8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25" y="1454864"/>
            <a:ext cx="1828800" cy="1371600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6625F58E-5541-8F01-4D37-38F58015E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3976" y="1394805"/>
            <a:ext cx="2015824" cy="2015824"/>
          </a:xfrm>
          <a:prstGeom prst="rect">
            <a:avLst/>
          </a:prstGeom>
        </p:spPr>
      </p:pic>
      <p:pic>
        <p:nvPicPr>
          <p:cNvPr id="9" name="Picture 8" descr="A group of objects on a black background&#10;&#10;Description automatically generated">
            <a:extLst>
              <a:ext uri="{FF2B5EF4-FFF2-40B4-BE49-F238E27FC236}">
                <a16:creationId xmlns:a16="http://schemas.microsoft.com/office/drawing/2014/main" id="{14FC97A8-B7C3-0752-8965-EE1E2C809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2631" y="2171650"/>
            <a:ext cx="1693878" cy="127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9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5CA940F1-F684-9DCD-F2FC-55821B340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E3FCBDAE-0E4F-7C48-DCDA-4FA2AD8E6078}"/>
              </a:ext>
            </a:extLst>
          </p:cNvPr>
          <p:cNvSpPr/>
          <p:nvPr/>
        </p:nvSpPr>
        <p:spPr>
          <a:xfrm>
            <a:off x="658091" y="839037"/>
            <a:ext cx="8285018" cy="42554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11E32EA4-99EC-1E78-C012-53350D21E1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-2700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Video		{ As Fighter }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419BB00B-16FF-86FA-E9E2-6565748CF7BA}"/>
              </a:ext>
            </a:extLst>
          </p:cNvPr>
          <p:cNvSpPr/>
          <p:nvPr/>
        </p:nvSpPr>
        <p:spPr>
          <a:xfrm>
            <a:off x="714300" y="910084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A2143B42-F676-0216-0636-E1863E437DA6}"/>
              </a:ext>
            </a:extLst>
          </p:cNvPr>
          <p:cNvSpPr/>
          <p:nvPr/>
        </p:nvSpPr>
        <p:spPr>
          <a:xfrm rot="-3601102">
            <a:off x="8606705" y="4853693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1.1">
            <a:hlinkClick r:id="" action="ppaction://media"/>
            <a:extLst>
              <a:ext uri="{FF2B5EF4-FFF2-40B4-BE49-F238E27FC236}">
                <a16:creationId xmlns:a16="http://schemas.microsoft.com/office/drawing/2014/main" id="{D498D88D-5606-1CAF-E612-68171DF4ECB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20" end="390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809" y="951534"/>
            <a:ext cx="7248690" cy="407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45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94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FD6581D0-9541-15B2-2376-BF76B9801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72843BC5-2F9B-C46A-38E5-5389FBCB6699}"/>
              </a:ext>
            </a:extLst>
          </p:cNvPr>
          <p:cNvSpPr/>
          <p:nvPr/>
        </p:nvSpPr>
        <p:spPr>
          <a:xfrm>
            <a:off x="658091" y="839037"/>
            <a:ext cx="8285018" cy="42554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C8E985C1-4778-3508-9E43-99093081EE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-2700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Video		{ As Mage }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D8091D16-8133-7BFD-4EA3-78BE821A48AE}"/>
              </a:ext>
            </a:extLst>
          </p:cNvPr>
          <p:cNvSpPr/>
          <p:nvPr/>
        </p:nvSpPr>
        <p:spPr>
          <a:xfrm>
            <a:off x="714300" y="910084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8321BDB8-EBBA-B1FB-2FB2-EDD859F66592}"/>
              </a:ext>
            </a:extLst>
          </p:cNvPr>
          <p:cNvSpPr/>
          <p:nvPr/>
        </p:nvSpPr>
        <p:spPr>
          <a:xfrm rot="-3601102">
            <a:off x="8606705" y="4853693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Media2">
            <a:hlinkClick r:id="" action="ppaction://media"/>
            <a:extLst>
              <a:ext uri="{FF2B5EF4-FFF2-40B4-BE49-F238E27FC236}">
                <a16:creationId xmlns:a16="http://schemas.microsoft.com/office/drawing/2014/main" id="{60B0F02C-C467-DA44-8103-DBA7D6B85C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9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809" y="951534"/>
            <a:ext cx="7248690" cy="407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0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DCEC768F-2F06-0CAE-AAA9-9B007D9AD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1DBA0F89-DDFE-CEDE-BDB7-0521008F801F}"/>
              </a:ext>
            </a:extLst>
          </p:cNvPr>
          <p:cNvSpPr/>
          <p:nvPr/>
        </p:nvSpPr>
        <p:spPr>
          <a:xfrm>
            <a:off x="1586100" y="1227879"/>
            <a:ext cx="5971800" cy="312244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7C888635-4DB7-0654-96B1-3C14C555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41651" y="1613557"/>
            <a:ext cx="5260697" cy="19163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br>
              <a:rPr lang="en-US" dirty="0"/>
            </a:br>
            <a:r>
              <a:rPr lang="en-US" sz="3600" dirty="0"/>
              <a:t>Questions, Feedback?</a:t>
            </a:r>
            <a:endParaRPr sz="36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37461141-4990-B0E6-879C-D354A5A01AF4}"/>
              </a:ext>
            </a:extLst>
          </p:cNvPr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64C3BEF5-28BF-0318-B546-6BAC9967B56E}"/>
              </a:ext>
            </a:extLst>
          </p:cNvPr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77A3CC-898D-9D46-94E2-BF7AB3DCB5F4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rbitron ExtraBold" panose="020B060402020202020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52860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7A73A7C-6333-9E55-1F0C-BAC3259A19D1}"/>
              </a:ext>
            </a:extLst>
          </p:cNvPr>
          <p:cNvSpPr txBox="1"/>
          <p:nvPr/>
        </p:nvSpPr>
        <p:spPr>
          <a:xfrm>
            <a:off x="2057400" y="1056436"/>
            <a:ext cx="4781006" cy="3118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/>
            <a:r>
              <a:rPr lang="en-US" sz="1800" dirty="0">
                <a:solidFill>
                  <a:schemeClr val="accent1"/>
                </a:solidFill>
              </a:rPr>
              <a:t>Player Movement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</a:rPr>
              <a:t>Free flowing movement in Neighborhood hub worlds</a:t>
            </a:r>
          </a:p>
          <a:p>
            <a:pPr marL="742950" lvl="1" indent="-285750" algn="l">
              <a:spcBef>
                <a:spcPts val="0"/>
              </a:spcBef>
              <a:spcAft>
                <a:spcPts val="1600"/>
              </a:spcAft>
            </a:pPr>
            <a:r>
              <a:rPr lang="en-US" sz="1400" dirty="0">
                <a:solidFill>
                  <a:schemeClr val="accent1"/>
                </a:solidFill>
              </a:rPr>
              <a:t>Turn-based point and click movement on tiled game board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800" dirty="0">
                <a:solidFill>
                  <a:schemeClr val="accent1"/>
                </a:solidFill>
              </a:rPr>
              <a:t>Procedurally Generated Neighborhoods (Levels)</a:t>
            </a:r>
          </a:p>
          <a:p>
            <a:pPr marL="285750" indent="-285750" algn="l"/>
            <a:r>
              <a:rPr lang="en-US" sz="1800" dirty="0">
                <a:solidFill>
                  <a:schemeClr val="accent1"/>
                </a:solidFill>
              </a:rPr>
              <a:t>Basics of Combat System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</a:rPr>
              <a:t>Attributes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</a:rPr>
              <a:t>Stats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</a:rPr>
              <a:t>Abilities</a:t>
            </a:r>
          </a:p>
          <a:p>
            <a:pPr marL="0" indent="0">
              <a:spcAft>
                <a:spcPts val="16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8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F41B7A-BFDB-C6F5-D75C-1315C0FC30C6}"/>
              </a:ext>
            </a:extLst>
          </p:cNvPr>
          <p:cNvSpPr txBox="1"/>
          <p:nvPr/>
        </p:nvSpPr>
        <p:spPr>
          <a:xfrm>
            <a:off x="2057400" y="1441157"/>
            <a:ext cx="4781006" cy="2349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Kanit Light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Kanit Light"/>
                <a:cs typeface="Kanit Light"/>
                <a:sym typeface="Kanit Light"/>
              </a:rPr>
              <a:t>Levels are procedurally generated at runtime.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Kanit Light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Kanit Light"/>
                <a:cs typeface="Kanit Light"/>
                <a:sym typeface="Kanit Light"/>
              </a:rPr>
              <a:t>Neighborhoods pull from a pool of prefabricated intersections.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Kanit Light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Kanit Light"/>
                <a:cs typeface="Kanit Light"/>
                <a:sym typeface="Kanit Light"/>
              </a:rPr>
              <a:t>These intersections are spliced together to create a city.</a:t>
            </a:r>
          </a:p>
        </p:txBody>
      </p:sp>
    </p:spTree>
    <p:extLst>
      <p:ext uri="{BB962C8B-B14F-4D97-AF65-F5344CB8AC3E}">
        <p14:creationId xmlns:p14="http://schemas.microsoft.com/office/powerpoint/2010/main" val="274419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52BF73CF-25B1-0A8A-ACE8-A1E38FA10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16F203FB-6F38-0B27-9F9F-8CA7E06426A3}"/>
              </a:ext>
            </a:extLst>
          </p:cNvPr>
          <p:cNvSpPr/>
          <p:nvPr/>
        </p:nvSpPr>
        <p:spPr>
          <a:xfrm>
            <a:off x="429491" y="1230879"/>
            <a:ext cx="8285018" cy="3006436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B3F745E4-D3BB-CDA6-FE83-6D2751C45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205084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Intersection Prefabs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A43F07A5-8CB2-E2DC-47B3-7FBAB9C9C593}"/>
              </a:ext>
            </a:extLst>
          </p:cNvPr>
          <p:cNvSpPr/>
          <p:nvPr/>
        </p:nvSpPr>
        <p:spPr>
          <a:xfrm>
            <a:off x="818834" y="14789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F756A357-E404-189D-500D-871F36A25461}"/>
              </a:ext>
            </a:extLst>
          </p:cNvPr>
          <p:cNvSpPr/>
          <p:nvPr/>
        </p:nvSpPr>
        <p:spPr>
          <a:xfrm rot="-3601102">
            <a:off x="4490955" y="3887995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F06F6E-FC7A-2348-9783-0DBDFCE71187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                 Examples of some intersection prefabs</a:t>
            </a:r>
          </a:p>
        </p:txBody>
      </p:sp>
      <p:pic>
        <p:nvPicPr>
          <p:cNvPr id="3" name="Picture 2" descr="A pixel art of a city&#10;&#10;Description automatically generated">
            <a:extLst>
              <a:ext uri="{FF2B5EF4-FFF2-40B4-BE49-F238E27FC236}">
                <a16:creationId xmlns:a16="http://schemas.microsoft.com/office/drawing/2014/main" id="{48D214BE-9251-01A0-3949-DFB881A7D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36" y="1679796"/>
            <a:ext cx="4017480" cy="2194470"/>
          </a:xfrm>
          <a:prstGeom prst="rect">
            <a:avLst/>
          </a:prstGeom>
        </p:spPr>
      </p:pic>
      <p:pic>
        <p:nvPicPr>
          <p:cNvPr id="8" name="Picture 7" descr="A pixel art of a building&#10;&#10;Description automatically generated">
            <a:extLst>
              <a:ext uri="{FF2B5EF4-FFF2-40B4-BE49-F238E27FC236}">
                <a16:creationId xmlns:a16="http://schemas.microsoft.com/office/drawing/2014/main" id="{02EBD431-BBBD-D7AB-9B0F-54BA1DEB8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203" y="1679796"/>
            <a:ext cx="3660117" cy="2199562"/>
          </a:xfrm>
          <a:prstGeom prst="rect">
            <a:avLst/>
          </a:prstGeom>
        </p:spPr>
      </p:pic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CAB9F241-27DF-6CAE-883D-EA56A5CAED3A}"/>
              </a:ext>
            </a:extLst>
          </p:cNvPr>
          <p:cNvSpPr/>
          <p:nvPr/>
        </p:nvSpPr>
        <p:spPr>
          <a:xfrm rot="-3601102">
            <a:off x="8306116" y="3883110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83;p43">
            <a:extLst>
              <a:ext uri="{FF2B5EF4-FFF2-40B4-BE49-F238E27FC236}">
                <a16:creationId xmlns:a16="http://schemas.microsoft.com/office/drawing/2014/main" id="{8AE92AD1-62FE-86A9-6E5B-CB3C633F7BDA}"/>
              </a:ext>
            </a:extLst>
          </p:cNvPr>
          <p:cNvSpPr/>
          <p:nvPr/>
        </p:nvSpPr>
        <p:spPr>
          <a:xfrm>
            <a:off x="4828203" y="1464187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55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228B6D-4031-5687-09D3-F6863CAB6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34" y="1195545"/>
            <a:ext cx="3721356" cy="2420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B53B7C-946D-A11C-6CA2-90726EF3E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95545"/>
            <a:ext cx="3881158" cy="251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B7970BD-B20B-CCBE-982B-63D539514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8600" y="1516868"/>
            <a:ext cx="6106800" cy="651145"/>
          </a:xfrm>
        </p:spPr>
        <p:txBody>
          <a:bodyPr/>
          <a:lstStyle/>
          <a:p>
            <a:pPr marL="0" indent="0">
              <a:spcAft>
                <a:spcPts val="1600"/>
              </a:spcAft>
              <a:buNone/>
            </a:pPr>
            <a:r>
              <a:rPr lang="en-US" dirty="0"/>
              <a:t>The Player’s </a:t>
            </a:r>
            <a:r>
              <a:rPr lang="en-US" b="1" dirty="0"/>
              <a:t>Character Class </a:t>
            </a:r>
            <a:r>
              <a:rPr lang="en-US" dirty="0"/>
              <a:t>determines their </a:t>
            </a:r>
            <a:r>
              <a:rPr lang="en-US" b="1" dirty="0"/>
              <a:t>appearance</a:t>
            </a:r>
            <a:r>
              <a:rPr lang="en-US" dirty="0"/>
              <a:t>, </a:t>
            </a:r>
            <a:r>
              <a:rPr lang="en-US" b="1" dirty="0"/>
              <a:t>starting stats</a:t>
            </a:r>
            <a:r>
              <a:rPr lang="en-US" dirty="0"/>
              <a:t>, </a:t>
            </a:r>
            <a:r>
              <a:rPr lang="en-US" b="1" dirty="0"/>
              <a:t>gear rewards</a:t>
            </a:r>
            <a:r>
              <a:rPr lang="en-US" dirty="0"/>
              <a:t>, </a:t>
            </a:r>
            <a:r>
              <a:rPr lang="en-US" b="1" dirty="0"/>
              <a:t>Abilities</a:t>
            </a:r>
            <a:r>
              <a:rPr lang="en-US" dirty="0"/>
              <a:t>, </a:t>
            </a:r>
            <a:r>
              <a:rPr lang="en-US" b="1" dirty="0"/>
              <a:t>Spells</a:t>
            </a:r>
            <a:endParaRPr lang="en-US" dirty="0"/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Fighter – Focuses on strength to do high damage 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Rogue – Focuses on stamina to wear down enemies and do damage over time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Mage – focuses on intelligence to cast spell to do area-of-effect and multi-enemy damage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Tank- focuses on constitution to outlast enemies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F5ECF-7481-ED8D-5549-73467158F197}"/>
              </a:ext>
            </a:extLst>
          </p:cNvPr>
          <p:cNvSpPr txBox="1"/>
          <p:nvPr/>
        </p:nvSpPr>
        <p:spPr>
          <a:xfrm>
            <a:off x="3062548" y="953806"/>
            <a:ext cx="3018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Orbitron" panose="020B0604020202020204" charset="0"/>
              </a:rPr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1222588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4A01D6A-8C33-9D7D-D469-0F6A952A5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8600" y="1680154"/>
            <a:ext cx="6106800" cy="2296993"/>
          </a:xfrm>
        </p:spPr>
        <p:txBody>
          <a:bodyPr/>
          <a:lstStyle/>
          <a:p>
            <a:pPr marL="285750" indent="-285750" algn="l">
              <a:spcAft>
                <a:spcPts val="1600"/>
              </a:spcAft>
            </a:pPr>
            <a:r>
              <a:rPr lang="en-US" sz="1600" b="1" dirty="0"/>
              <a:t>Strength</a:t>
            </a:r>
            <a:r>
              <a:rPr lang="en-US" sz="1600" dirty="0"/>
              <a:t> 	– Attack power and Ability Slots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600" b="1" dirty="0"/>
              <a:t>Dexterity</a:t>
            </a:r>
            <a:r>
              <a:rPr lang="en-US" sz="1600" dirty="0"/>
              <a:t> 	– Stamina and Speed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600" b="1" dirty="0"/>
              <a:t>Constitution</a:t>
            </a:r>
            <a:r>
              <a:rPr lang="en-US" sz="1600" dirty="0"/>
              <a:t> 	– Health and damage reduction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600" b="1" dirty="0"/>
              <a:t>Intelligence</a:t>
            </a:r>
            <a:r>
              <a:rPr lang="en-US" sz="1600" dirty="0"/>
              <a:t> 	– Mana and Spell Slots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600" b="1" dirty="0"/>
              <a:t>Wisdom</a:t>
            </a:r>
            <a:r>
              <a:rPr lang="en-US" sz="1600" dirty="0"/>
              <a:t> 	– Spell Power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08F50E-17F8-5ABE-8626-050873590BA8}"/>
              </a:ext>
            </a:extLst>
          </p:cNvPr>
          <p:cNvSpPr txBox="1"/>
          <p:nvPr/>
        </p:nvSpPr>
        <p:spPr>
          <a:xfrm>
            <a:off x="3062548" y="953806"/>
            <a:ext cx="3018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Orbitron" panose="020B0604020202020204" charset="0"/>
              </a:rPr>
              <a:t>ATTRIBUTES</a:t>
            </a:r>
          </a:p>
        </p:txBody>
      </p:sp>
    </p:spTree>
    <p:extLst>
      <p:ext uri="{BB962C8B-B14F-4D97-AF65-F5344CB8AC3E}">
        <p14:creationId xmlns:p14="http://schemas.microsoft.com/office/powerpoint/2010/main" val="312179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A7593-3A12-0710-5FB1-BE41A8D4C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8099ECD-30E0-672B-1793-64AF85391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8599" y="1507804"/>
            <a:ext cx="6106800" cy="713400"/>
          </a:xfrm>
        </p:spPr>
        <p:txBody>
          <a:bodyPr/>
          <a:lstStyle/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Abilities deal </a:t>
            </a:r>
            <a:r>
              <a:rPr lang="en-US" sz="1600" b="1" dirty="0"/>
              <a:t>damage</a:t>
            </a:r>
            <a:r>
              <a:rPr lang="en-US" sz="1600" dirty="0"/>
              <a:t>, </a:t>
            </a:r>
            <a:r>
              <a:rPr lang="en-US" sz="1600" b="1" dirty="0"/>
              <a:t>heal</a:t>
            </a:r>
            <a:r>
              <a:rPr lang="en-US" sz="1600" dirty="0"/>
              <a:t> players, inflict </a:t>
            </a:r>
            <a:r>
              <a:rPr lang="en-US" sz="1600" b="1" dirty="0"/>
              <a:t>status changes</a:t>
            </a:r>
            <a:r>
              <a:rPr lang="en-US" sz="1600" dirty="0"/>
              <a:t>, and more.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Physical Abilities use </a:t>
            </a:r>
            <a:r>
              <a:rPr lang="en-US" sz="1600" b="1" dirty="0">
                <a:solidFill>
                  <a:srgbClr val="92D050"/>
                </a:solidFill>
              </a:rPr>
              <a:t>Stamina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Magical Abilities use 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Mana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Gain Abilities through </a:t>
            </a:r>
            <a:r>
              <a:rPr lang="en-US" sz="1600" b="1" dirty="0"/>
              <a:t>Experience</a:t>
            </a:r>
            <a:r>
              <a:rPr lang="en-US" sz="1600" dirty="0"/>
              <a:t>, or as a </a:t>
            </a:r>
            <a:r>
              <a:rPr lang="en-US" sz="1600" b="1" dirty="0"/>
              <a:t>reward</a:t>
            </a:r>
            <a:r>
              <a:rPr lang="en-US" sz="1600" dirty="0"/>
              <a:t> for more challenging Dungeons.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We plan to add a skill tree, restricting some abilities depending on Character Class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7F003-63DC-C117-1795-F57B9610CF4F}"/>
              </a:ext>
            </a:extLst>
          </p:cNvPr>
          <p:cNvSpPr txBox="1"/>
          <p:nvPr/>
        </p:nvSpPr>
        <p:spPr>
          <a:xfrm>
            <a:off x="3062548" y="953806"/>
            <a:ext cx="3018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Orbitron" panose="020B0604020202020204" charset="0"/>
              </a:rPr>
              <a:t>COMBAT</a:t>
            </a:r>
          </a:p>
        </p:txBody>
      </p:sp>
    </p:spTree>
    <p:extLst>
      <p:ext uri="{BB962C8B-B14F-4D97-AF65-F5344CB8AC3E}">
        <p14:creationId xmlns:p14="http://schemas.microsoft.com/office/powerpoint/2010/main" val="4050575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/>
          <p:cNvSpPr/>
          <p:nvPr/>
        </p:nvSpPr>
        <p:spPr>
          <a:xfrm>
            <a:off x="1586100" y="1227879"/>
            <a:ext cx="5971800" cy="312244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/>
          <p:cNvSpPr txBox="1">
            <a:spLocks noGrp="1"/>
          </p:cNvSpPr>
          <p:nvPr>
            <p:ph type="title"/>
          </p:nvPr>
        </p:nvSpPr>
        <p:spPr>
          <a:xfrm>
            <a:off x="2021821" y="398559"/>
            <a:ext cx="5100308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Player</a:t>
            </a:r>
            <a:endParaRPr sz="8000" dirty="0"/>
          </a:p>
        </p:txBody>
      </p:sp>
      <p:sp>
        <p:nvSpPr>
          <p:cNvPr id="6783" name="Google Shape;6783;p43"/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/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group of white people&#10;&#10;Description automatically generated">
            <a:extLst>
              <a:ext uri="{FF2B5EF4-FFF2-40B4-BE49-F238E27FC236}">
                <a16:creationId xmlns:a16="http://schemas.microsoft.com/office/drawing/2014/main" id="{B2D3AEB7-81EE-1A2C-74E8-2D301BAF4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129" y="1311343"/>
            <a:ext cx="3553691" cy="2890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7491B7-C55B-3F75-7C4B-C875290D0DCB}"/>
              </a:ext>
            </a:extLst>
          </p:cNvPr>
          <p:cNvSpPr txBox="1"/>
          <p:nvPr/>
        </p:nvSpPr>
        <p:spPr>
          <a:xfrm>
            <a:off x="1586100" y="4350327"/>
            <a:ext cx="5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A Basic white player model for skin color and clothing to be layered onto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Simple Light">
      <a:dk1>
        <a:srgbClr val="FFFFFF"/>
      </a:dk1>
      <a:lt1>
        <a:srgbClr val="000000"/>
      </a:lt1>
      <a:dk2>
        <a:srgbClr val="DD3D6E"/>
      </a:dk2>
      <a:lt2>
        <a:srgbClr val="6ABF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69349FD-D240-4BDC-B372-B6F4645E7215}" vid="{E06CF8B2-A6D9-47EE-843F-79C3C794C9B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223</TotalTime>
  <Words>273</Words>
  <Application>Microsoft Office PowerPoint</Application>
  <PresentationFormat>On-screen Show (16:9)</PresentationFormat>
  <Paragraphs>41</Paragraphs>
  <Slides>13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Raleway</vt:lpstr>
      <vt:lpstr>Kanit</vt:lpstr>
      <vt:lpstr>Orbitron</vt:lpstr>
      <vt:lpstr>Kanit Light</vt:lpstr>
      <vt:lpstr>Arial</vt:lpstr>
      <vt:lpstr>Orbitron ExtraBold</vt:lpstr>
      <vt:lpstr>Theme1</vt:lpstr>
      <vt:lpstr>System Panic</vt:lpstr>
      <vt:lpstr>PowerPoint Presentation</vt:lpstr>
      <vt:lpstr>PowerPoint Presentation</vt:lpstr>
      <vt:lpstr>Intersection Prefabs</vt:lpstr>
      <vt:lpstr>PowerPoint Presentation</vt:lpstr>
      <vt:lpstr>PowerPoint Presentation</vt:lpstr>
      <vt:lpstr>PowerPoint Presentation</vt:lpstr>
      <vt:lpstr>PowerPoint Presentation</vt:lpstr>
      <vt:lpstr>Player</vt:lpstr>
      <vt:lpstr>Decor</vt:lpstr>
      <vt:lpstr>Video  { As Fighter }</vt:lpstr>
      <vt:lpstr>Video  { As Mage }</vt:lpstr>
      <vt:lpstr>THANK YOU! Questions, Feedback?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Layla H</dc:creator>
  <cp:lastModifiedBy>Layla H</cp:lastModifiedBy>
  <cp:revision>23</cp:revision>
  <dcterms:modified xsi:type="dcterms:W3CDTF">2025-01-30T17:44:28Z</dcterms:modified>
</cp:coreProperties>
</file>